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6" r:id="rId2"/>
    <p:sldId id="296" r:id="rId3"/>
    <p:sldId id="341" r:id="rId4"/>
    <p:sldId id="349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6" autoAdjust="0"/>
    <p:restoredTop sz="96702" autoAdjust="0"/>
  </p:normalViewPr>
  <p:slideViewPr>
    <p:cSldViewPr>
      <p:cViewPr varScale="1">
        <p:scale>
          <a:sx n="114" d="100"/>
          <a:sy n="114" d="100"/>
        </p:scale>
        <p:origin x="181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6CC75-FDCE-4BBA-A612-0843FAC6C579}" type="datetimeFigureOut">
              <a:rPr lang="en-GB" smtClean="0"/>
              <a:pPr/>
              <a:t>23/06/2017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E3519-21CD-442A-8F47-A7897307475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083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23/06/2017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767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23/06/2017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694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23/06/2017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346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23/06/2017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10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23/06/2017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37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23/06/2017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62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23/06/2017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61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23/06/2017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76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23/06/2017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57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23/06/2017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99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23/06/2017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735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7830F-2ADD-4D8A-97B4-B33AAB46818B}" type="datetimeFigureOut">
              <a:rPr lang="en-GB" smtClean="0"/>
              <a:pPr/>
              <a:t>23/06/2017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9C0D8-B153-46EC-B74E-B434FA6E1F0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71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Fzx1nzDyCY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msmedien.de/mathgames/index.php/en/" TargetMode="External"/><Relationship Id="rId2" Type="http://schemas.openxmlformats.org/officeDocument/2006/relationships/hyperlink" Target="http://www.math-games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815" cy="6858000"/>
          </a:xfrm>
        </p:spPr>
      </p:pic>
    </p:spTree>
    <p:extLst>
      <p:ext uri="{BB962C8B-B14F-4D97-AF65-F5344CB8AC3E}">
        <p14:creationId xmlns:p14="http://schemas.microsoft.com/office/powerpoint/2010/main" val="3726272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214554"/>
            <a:ext cx="74961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9 Imagen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4348" y="2214554"/>
            <a:ext cx="750099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5" name="64 Grupo"/>
          <p:cNvGrpSpPr/>
          <p:nvPr/>
        </p:nvGrpSpPr>
        <p:grpSpPr>
          <a:xfrm>
            <a:off x="1071538" y="2643182"/>
            <a:ext cx="1285884" cy="1358910"/>
            <a:chOff x="1071538" y="2643182"/>
            <a:chExt cx="1285884" cy="1358910"/>
          </a:xfrm>
        </p:grpSpPr>
        <p:cxnSp>
          <p:nvCxnSpPr>
            <p:cNvPr id="12" name="11 Conector recto de flecha"/>
            <p:cNvCxnSpPr/>
            <p:nvPr/>
          </p:nvCxnSpPr>
          <p:spPr>
            <a:xfrm>
              <a:off x="1071538" y="2643182"/>
              <a:ext cx="1285884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 de flecha"/>
            <p:cNvCxnSpPr/>
            <p:nvPr/>
          </p:nvCxnSpPr>
          <p:spPr>
            <a:xfrm>
              <a:off x="1071538" y="3070222"/>
              <a:ext cx="1285884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 de flecha"/>
            <p:cNvCxnSpPr/>
            <p:nvPr/>
          </p:nvCxnSpPr>
          <p:spPr>
            <a:xfrm>
              <a:off x="1071538" y="3571876"/>
              <a:ext cx="1285884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 de flecha"/>
            <p:cNvCxnSpPr/>
            <p:nvPr/>
          </p:nvCxnSpPr>
          <p:spPr>
            <a:xfrm>
              <a:off x="1071538" y="4000504"/>
              <a:ext cx="1285884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63 Grupo"/>
          <p:cNvGrpSpPr/>
          <p:nvPr/>
        </p:nvGrpSpPr>
        <p:grpSpPr>
          <a:xfrm>
            <a:off x="3714744" y="2643182"/>
            <a:ext cx="1358116" cy="1358116"/>
            <a:chOff x="3714744" y="2643182"/>
            <a:chExt cx="1358116" cy="1358116"/>
          </a:xfrm>
        </p:grpSpPr>
        <p:cxnSp>
          <p:nvCxnSpPr>
            <p:cNvPr id="17" name="16 Conector recto de flecha"/>
            <p:cNvCxnSpPr/>
            <p:nvPr/>
          </p:nvCxnSpPr>
          <p:spPr>
            <a:xfrm rot="5400000" flipH="1" flipV="1">
              <a:off x="4393405" y="3321843"/>
              <a:ext cx="1357322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 de flecha"/>
            <p:cNvCxnSpPr/>
            <p:nvPr/>
          </p:nvCxnSpPr>
          <p:spPr>
            <a:xfrm rot="5400000" flipH="1" flipV="1">
              <a:off x="3894133" y="3321049"/>
              <a:ext cx="1357322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 de flecha"/>
            <p:cNvCxnSpPr/>
            <p:nvPr/>
          </p:nvCxnSpPr>
          <p:spPr>
            <a:xfrm rot="5400000" flipH="1" flipV="1">
              <a:off x="3465505" y="3321049"/>
              <a:ext cx="1357322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 de flecha"/>
            <p:cNvCxnSpPr/>
            <p:nvPr/>
          </p:nvCxnSpPr>
          <p:spPr>
            <a:xfrm rot="5400000" flipH="1" flipV="1">
              <a:off x="3036877" y="3321049"/>
              <a:ext cx="1357322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62 Grupo"/>
          <p:cNvGrpSpPr/>
          <p:nvPr/>
        </p:nvGrpSpPr>
        <p:grpSpPr>
          <a:xfrm>
            <a:off x="6643702" y="2571744"/>
            <a:ext cx="1216034" cy="1357322"/>
            <a:chOff x="6643702" y="2571744"/>
            <a:chExt cx="1216034" cy="1357322"/>
          </a:xfrm>
        </p:grpSpPr>
        <p:cxnSp>
          <p:nvCxnSpPr>
            <p:cNvPr id="30" name="29 Conector recto de flecha"/>
            <p:cNvCxnSpPr/>
            <p:nvPr/>
          </p:nvCxnSpPr>
          <p:spPr>
            <a:xfrm rot="5400000" flipH="1" flipV="1">
              <a:off x="5965835" y="3249611"/>
              <a:ext cx="1357322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 de flecha"/>
            <p:cNvCxnSpPr/>
            <p:nvPr/>
          </p:nvCxnSpPr>
          <p:spPr>
            <a:xfrm rot="5400000" flipH="1" flipV="1">
              <a:off x="6750065" y="3249611"/>
              <a:ext cx="1357322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 de flecha"/>
            <p:cNvCxnSpPr/>
            <p:nvPr/>
          </p:nvCxnSpPr>
          <p:spPr>
            <a:xfrm rot="5400000">
              <a:off x="6430182" y="3285330"/>
              <a:ext cx="1285884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4 Conector recto de flecha"/>
            <p:cNvCxnSpPr/>
            <p:nvPr/>
          </p:nvCxnSpPr>
          <p:spPr>
            <a:xfrm rot="5400000">
              <a:off x="7216000" y="3285330"/>
              <a:ext cx="1285884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39 Grupo"/>
          <p:cNvGrpSpPr/>
          <p:nvPr/>
        </p:nvGrpSpPr>
        <p:grpSpPr>
          <a:xfrm rot="10800000">
            <a:off x="999305" y="4714884"/>
            <a:ext cx="1358116" cy="1358116"/>
            <a:chOff x="3867144" y="2795582"/>
            <a:chExt cx="1358116" cy="1358116"/>
          </a:xfrm>
        </p:grpSpPr>
        <p:cxnSp>
          <p:nvCxnSpPr>
            <p:cNvPr id="36" name="35 Conector recto de flecha"/>
            <p:cNvCxnSpPr/>
            <p:nvPr/>
          </p:nvCxnSpPr>
          <p:spPr>
            <a:xfrm rot="5400000" flipH="1" flipV="1">
              <a:off x="4545805" y="3474243"/>
              <a:ext cx="1357322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6 Conector recto de flecha"/>
            <p:cNvCxnSpPr/>
            <p:nvPr/>
          </p:nvCxnSpPr>
          <p:spPr>
            <a:xfrm rot="5400000" flipH="1" flipV="1">
              <a:off x="4046533" y="3473449"/>
              <a:ext cx="1357322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37 Conector recto de flecha"/>
            <p:cNvCxnSpPr/>
            <p:nvPr/>
          </p:nvCxnSpPr>
          <p:spPr>
            <a:xfrm rot="5400000" flipH="1" flipV="1">
              <a:off x="3617905" y="3473449"/>
              <a:ext cx="1357322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Conector recto de flecha"/>
            <p:cNvCxnSpPr/>
            <p:nvPr/>
          </p:nvCxnSpPr>
          <p:spPr>
            <a:xfrm rot="5400000" flipH="1" flipV="1">
              <a:off x="3189277" y="3473449"/>
              <a:ext cx="1357322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61 Grupo"/>
          <p:cNvGrpSpPr/>
          <p:nvPr/>
        </p:nvGrpSpPr>
        <p:grpSpPr>
          <a:xfrm>
            <a:off x="3785388" y="4714884"/>
            <a:ext cx="1288266" cy="1358910"/>
            <a:chOff x="3785388" y="4714884"/>
            <a:chExt cx="1288266" cy="1358910"/>
          </a:xfrm>
        </p:grpSpPr>
        <p:cxnSp>
          <p:nvCxnSpPr>
            <p:cNvPr id="41" name="40 Conector recto de flecha"/>
            <p:cNvCxnSpPr/>
            <p:nvPr/>
          </p:nvCxnSpPr>
          <p:spPr>
            <a:xfrm>
              <a:off x="3786182" y="4714884"/>
              <a:ext cx="1285884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41 Conector recto de flecha"/>
            <p:cNvCxnSpPr/>
            <p:nvPr/>
          </p:nvCxnSpPr>
          <p:spPr>
            <a:xfrm rot="5400000">
              <a:off x="4429918" y="5428470"/>
              <a:ext cx="1285884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Conector recto de flecha"/>
            <p:cNvCxnSpPr/>
            <p:nvPr/>
          </p:nvCxnSpPr>
          <p:spPr>
            <a:xfrm>
              <a:off x="3786182" y="5214950"/>
              <a:ext cx="928694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4 Conector recto de flecha"/>
            <p:cNvCxnSpPr/>
            <p:nvPr/>
          </p:nvCxnSpPr>
          <p:spPr>
            <a:xfrm rot="10800000">
              <a:off x="3786182" y="6072206"/>
              <a:ext cx="1214446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48 Conector recto de flecha"/>
            <p:cNvCxnSpPr/>
            <p:nvPr/>
          </p:nvCxnSpPr>
          <p:spPr>
            <a:xfrm rot="5400000" flipH="1" flipV="1">
              <a:off x="3500430" y="5643578"/>
              <a:ext cx="571504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50 Conector recto de flecha"/>
            <p:cNvCxnSpPr/>
            <p:nvPr/>
          </p:nvCxnSpPr>
          <p:spPr>
            <a:xfrm rot="5400000">
              <a:off x="4500562" y="5500702"/>
              <a:ext cx="571504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60 Grupo"/>
          <p:cNvGrpSpPr/>
          <p:nvPr/>
        </p:nvGrpSpPr>
        <p:grpSpPr>
          <a:xfrm rot="10800000">
            <a:off x="6643702" y="4714884"/>
            <a:ext cx="1288266" cy="1358910"/>
            <a:chOff x="3937788" y="4867284"/>
            <a:chExt cx="1288266" cy="1358910"/>
          </a:xfrm>
        </p:grpSpPr>
        <p:cxnSp>
          <p:nvCxnSpPr>
            <p:cNvPr id="55" name="54 Conector recto de flecha"/>
            <p:cNvCxnSpPr/>
            <p:nvPr/>
          </p:nvCxnSpPr>
          <p:spPr>
            <a:xfrm>
              <a:off x="3938582" y="4867284"/>
              <a:ext cx="1285884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55 Conector recto de flecha"/>
            <p:cNvCxnSpPr/>
            <p:nvPr/>
          </p:nvCxnSpPr>
          <p:spPr>
            <a:xfrm rot="5400000">
              <a:off x="4582318" y="5580870"/>
              <a:ext cx="1285884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56 Conector recto de flecha"/>
            <p:cNvCxnSpPr/>
            <p:nvPr/>
          </p:nvCxnSpPr>
          <p:spPr>
            <a:xfrm>
              <a:off x="3938582" y="5367350"/>
              <a:ext cx="928694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57 Conector recto de flecha"/>
            <p:cNvCxnSpPr/>
            <p:nvPr/>
          </p:nvCxnSpPr>
          <p:spPr>
            <a:xfrm rot="10800000">
              <a:off x="3938582" y="6224606"/>
              <a:ext cx="1214446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58 Conector recto de flecha"/>
            <p:cNvCxnSpPr/>
            <p:nvPr/>
          </p:nvCxnSpPr>
          <p:spPr>
            <a:xfrm rot="5400000" flipH="1" flipV="1">
              <a:off x="3652830" y="5795978"/>
              <a:ext cx="571504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59 Conector recto de flecha"/>
            <p:cNvCxnSpPr/>
            <p:nvPr/>
          </p:nvCxnSpPr>
          <p:spPr>
            <a:xfrm rot="5400000">
              <a:off x="4652962" y="5653102"/>
              <a:ext cx="571504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hteck 2"/>
          <p:cNvSpPr/>
          <p:nvPr/>
        </p:nvSpPr>
        <p:spPr>
          <a:xfrm>
            <a:off x="1357290" y="285728"/>
            <a:ext cx="54933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9.1 Fifteen-Game (Board Game)</a:t>
            </a:r>
            <a:endParaRPr lang="de-DE" sz="3200" dirty="0"/>
          </a:p>
        </p:txBody>
      </p:sp>
      <p:pic>
        <p:nvPicPr>
          <p:cNvPr id="5" name="1 Imagen" descr="15-puzzle.svg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285728"/>
            <a:ext cx="785818" cy="785818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428596" y="1500174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Fill in the blanks at the tables with the suitable numbers to complete the sequences properly: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3571868" y="857232"/>
            <a:ext cx="1411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solidFill>
                  <a:srgbClr val="FF0000"/>
                </a:solidFill>
              </a:rPr>
              <a:t>ACTIVITIES III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5351" y="2214554"/>
            <a:ext cx="75914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7864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357290" y="285728"/>
            <a:ext cx="54933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9.1 Fifteen-Game (Board Game)</a:t>
            </a:r>
            <a:endParaRPr lang="de-DE" sz="3200" dirty="0"/>
          </a:p>
        </p:txBody>
      </p:sp>
      <p:pic>
        <p:nvPicPr>
          <p:cNvPr id="5" name="1 Imagen" descr="15-puzzle.sv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285728"/>
            <a:ext cx="785818" cy="785818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2643174" y="1071546"/>
            <a:ext cx="4000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dirty="0">
                <a:solidFill>
                  <a:srgbClr val="FF0000"/>
                </a:solidFill>
              </a:rPr>
              <a:t>LET’S PLAY THE GAME</a:t>
            </a:r>
            <a:endParaRPr lang="es-ES" sz="3200" dirty="0">
              <a:solidFill>
                <a:srgbClr val="FF0000"/>
              </a:solidFill>
            </a:endParaRPr>
          </a:p>
        </p:txBody>
      </p:sp>
      <p:pic>
        <p:nvPicPr>
          <p:cNvPr id="12" name="7 Imagen" descr="DSC03118.JPG">
            <a:hlinkClick r:id="rId3" tooltip="FIFTEEN GAME"/>
          </p:cNvPr>
          <p:cNvPicPr/>
          <p:nvPr/>
        </p:nvPicPr>
        <p:blipFill>
          <a:blip r:embed="rId4" cstate="print"/>
          <a:srcRect l="23003" t="9554" r="19310"/>
          <a:stretch>
            <a:fillRect/>
          </a:stretch>
        </p:blipFill>
        <p:spPr>
          <a:xfrm>
            <a:off x="2595565" y="2714620"/>
            <a:ext cx="3905261" cy="3341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>
            <a:hlinkClick r:id="rId3" tooltip="FIFTEEN GAM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1785926"/>
            <a:ext cx="714381" cy="64502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7864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899592" y="20141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The result is: Play Games and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learn Mathematics more easily.</a:t>
            </a:r>
            <a:endParaRPr lang="de-DE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Our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 Project-Website will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help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you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de-DE" b="1" dirty="0">
                <a:hlinkClick r:id="rId2"/>
              </a:rPr>
              <a:t>www.math-games.eu</a:t>
            </a:r>
            <a:r>
              <a:rPr lang="de-DE" b="1" dirty="0"/>
              <a:t> </a:t>
            </a:r>
            <a:endParaRPr lang="en-GB" b="1" dirty="0"/>
          </a:p>
        </p:txBody>
      </p:sp>
      <p:pic>
        <p:nvPicPr>
          <p:cNvPr id="512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1071546"/>
            <a:ext cx="5811832" cy="52149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6063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357290" y="285728"/>
            <a:ext cx="54933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9.1 Fifteen-Game (Board Game)</a:t>
            </a:r>
            <a:endParaRPr lang="de-DE" sz="32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71472" y="1500174"/>
            <a:ext cx="8072494" cy="4452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5078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2400" b="1" cap="small" dirty="0"/>
              <a:t>Objectives</a:t>
            </a:r>
            <a:endParaRPr lang="es-ES" sz="2400" b="1" cap="small" dirty="0"/>
          </a:p>
          <a:p>
            <a:pPr lvl="0" indent="5334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Count, read, and write whole numbers up to 20 </a:t>
            </a:r>
            <a:endParaRPr lang="es-ES" sz="2400" dirty="0"/>
          </a:p>
          <a:p>
            <a:pPr lvl="0" indent="5334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Order and compare numbers up to 20</a:t>
            </a:r>
            <a:endParaRPr lang="es-ES" sz="2400" dirty="0"/>
          </a:p>
          <a:p>
            <a:pPr lvl="0" indent="533400">
              <a:lnSpc>
                <a:spcPct val="150000"/>
              </a:lnSpc>
              <a:buFont typeface="Wingdings" pitchFamily="2" charset="2"/>
              <a:buChar char="q"/>
              <a:tabLst>
                <a:tab pos="625475" algn="l"/>
              </a:tabLst>
            </a:pPr>
            <a:r>
              <a:rPr lang="en-US" sz="2400" dirty="0"/>
              <a:t>Recognize, describe, and extend patterns and       	determine a next term in linear patterns </a:t>
            </a:r>
            <a:endParaRPr lang="es-ES" sz="2400" dirty="0"/>
          </a:p>
          <a:p>
            <a:pPr lvl="0" indent="5334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Recognize and name two dimensional shapes</a:t>
            </a:r>
            <a:endParaRPr lang="es-ES" sz="2400" dirty="0"/>
          </a:p>
          <a:p>
            <a:pPr lvl="0" indent="5334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Describe length and width of shapes </a:t>
            </a:r>
            <a:endParaRPr lang="es-ES" sz="2400" dirty="0"/>
          </a:p>
          <a:p>
            <a:pPr lvl="0" indent="5334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Measure areas by counting squares </a:t>
            </a:r>
            <a:endParaRPr lang="es-ES" sz="2400" dirty="0"/>
          </a:p>
        </p:txBody>
      </p:sp>
      <p:pic>
        <p:nvPicPr>
          <p:cNvPr id="5" name="1 Imagen" descr="15-puzzle.sv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285728"/>
            <a:ext cx="785818" cy="7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4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357290" y="285728"/>
            <a:ext cx="54933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9.1 Fifteen-Game (Board Game)</a:t>
            </a:r>
            <a:endParaRPr lang="de-DE" sz="32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71472" y="1500174"/>
            <a:ext cx="8072494" cy="352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5078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400" b="1" cap="small" dirty="0"/>
              <a:t>Tools, Materials and Organisation</a:t>
            </a:r>
            <a:endParaRPr lang="es-ES" sz="2400" b="1" cap="small" dirty="0"/>
          </a:p>
          <a:p>
            <a:pPr indent="533400">
              <a:lnSpc>
                <a:spcPct val="150000"/>
              </a:lnSpc>
              <a:buFont typeface="Wingdings" pitchFamily="2" charset="2"/>
              <a:buChar char="q"/>
              <a:tabLst>
                <a:tab pos="625475" algn="l"/>
              </a:tabLst>
            </a:pPr>
            <a:r>
              <a:rPr lang="en-GB" sz="2400" dirty="0"/>
              <a:t>A sliding 15-puzzle consisting in a </a:t>
            </a:r>
            <a:r>
              <a:rPr lang="en-US" sz="2400" dirty="0"/>
              <a:t>4x4 square box and 	fifteen pieces numbered from 1 to 15.</a:t>
            </a:r>
            <a:endParaRPr lang="es-ES" sz="2400" dirty="0"/>
          </a:p>
          <a:p>
            <a:pPr indent="533400">
              <a:lnSpc>
                <a:spcPct val="150000"/>
              </a:lnSpc>
              <a:buFont typeface="Wingdings" pitchFamily="2" charset="2"/>
              <a:buChar char="q"/>
              <a:tabLst>
                <a:tab pos="625475" algn="l"/>
              </a:tabLst>
            </a:pPr>
            <a:r>
              <a:rPr lang="en-GB" sz="2400" dirty="0"/>
              <a:t>A sheet of patterns that each student should try to 	solve.</a:t>
            </a:r>
            <a:endParaRPr lang="es-ES" sz="2400" dirty="0"/>
          </a:p>
          <a:p>
            <a:pPr indent="533400">
              <a:lnSpc>
                <a:spcPct val="150000"/>
              </a:lnSpc>
              <a:buFont typeface="Wingdings" pitchFamily="2" charset="2"/>
              <a:buChar char="q"/>
            </a:pPr>
            <a:r>
              <a:rPr lang="en-GB" sz="2400" dirty="0"/>
              <a:t>The lesson takes two sessions of 45 minutes.</a:t>
            </a:r>
            <a:endParaRPr lang="es-ES" sz="2400" dirty="0"/>
          </a:p>
        </p:txBody>
      </p:sp>
      <p:pic>
        <p:nvPicPr>
          <p:cNvPr id="5" name="1 Imagen" descr="15-puzzle.sv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285728"/>
            <a:ext cx="785818" cy="7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4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357290" y="285728"/>
            <a:ext cx="54933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9.1 Fifteen-Game (Board Game)</a:t>
            </a:r>
            <a:endParaRPr lang="de-DE" sz="3200" dirty="0"/>
          </a:p>
        </p:txBody>
      </p:sp>
      <p:pic>
        <p:nvPicPr>
          <p:cNvPr id="5" name="1 Imagen" descr="15-puzzle.sv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285728"/>
            <a:ext cx="785818" cy="785818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2428860" y="1119830"/>
            <a:ext cx="4000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800" dirty="0">
                <a:solidFill>
                  <a:srgbClr val="FF0000"/>
                </a:solidFill>
              </a:rPr>
              <a:t>Fifteen puzzle</a:t>
            </a:r>
            <a:endParaRPr lang="es-ES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E:\MATH-GAMES\O1_COMPENDIUM MATH-GAMES\2015_QUARTER_IV_O1\JOCS\JOC DEL 15\Imatges lliures\15-puzzle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857364"/>
            <a:ext cx="3786214" cy="3786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864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357290" y="285728"/>
            <a:ext cx="54933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9.1 Fifteen-Game (Board Game)</a:t>
            </a:r>
            <a:endParaRPr lang="de-DE" sz="32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71472" y="1500174"/>
            <a:ext cx="8072494" cy="4652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5078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2400" b="1" cap="small" dirty="0"/>
              <a:t>Description of the Lesson</a:t>
            </a:r>
            <a:endParaRPr lang="es-ES" sz="2400" b="1" cap="small" dirty="0"/>
          </a:p>
          <a:p>
            <a:pPr>
              <a:spcAft>
                <a:spcPts val="600"/>
              </a:spcAft>
            </a:pPr>
            <a:r>
              <a:rPr lang="en-GB" sz="2400" dirty="0">
                <a:solidFill>
                  <a:srgbClr val="FF0000"/>
                </a:solidFill>
              </a:rPr>
              <a:t>First part of the lesson:</a:t>
            </a:r>
            <a:endParaRPr lang="es-ES" sz="2400" dirty="0">
              <a:solidFill>
                <a:srgbClr val="FF0000"/>
              </a:solidFill>
            </a:endParaRPr>
          </a:p>
          <a:p>
            <a:pPr indent="533400">
              <a:spcAft>
                <a:spcPts val="600"/>
              </a:spcAft>
              <a:buFont typeface="Wingdings" pitchFamily="2" charset="2"/>
              <a:buChar char="q"/>
            </a:pPr>
            <a:r>
              <a:rPr lang="en-GB" sz="2400" dirty="0"/>
              <a:t>Arrange groups with 2 persons.</a:t>
            </a:r>
            <a:endParaRPr lang="es-ES" sz="2400" dirty="0"/>
          </a:p>
          <a:p>
            <a:pPr lvl="0" indent="533400">
              <a:spcAft>
                <a:spcPts val="600"/>
              </a:spcAft>
              <a:buFont typeface="Wingdings" pitchFamily="2" charset="2"/>
              <a:buChar char="q"/>
              <a:tabLst>
                <a:tab pos="625475" algn="l"/>
              </a:tabLst>
            </a:pPr>
            <a:r>
              <a:rPr lang="en-GB" sz="2400" dirty="0"/>
              <a:t>Give them an empty square box and fifteen numbered 	cubes.</a:t>
            </a:r>
            <a:endParaRPr lang="es-ES" sz="2400" dirty="0"/>
          </a:p>
          <a:p>
            <a:pPr lvl="0" indent="533400">
              <a:spcAft>
                <a:spcPts val="600"/>
              </a:spcAft>
              <a:buFont typeface="Wingdings" pitchFamily="2" charset="2"/>
              <a:buChar char="q"/>
              <a:tabLst>
                <a:tab pos="625475" algn="l"/>
              </a:tabLst>
            </a:pPr>
            <a:r>
              <a:rPr lang="en-US" sz="2400" dirty="0"/>
              <a:t>Tell them to place the cubes in ascending and 	descending order out of the box.</a:t>
            </a:r>
            <a:endParaRPr lang="es-ES" sz="2400" dirty="0"/>
          </a:p>
          <a:p>
            <a:pPr lvl="0" indent="533400">
              <a:spcAft>
                <a:spcPts val="600"/>
              </a:spcAft>
              <a:buFont typeface="Wingdings" pitchFamily="2" charset="2"/>
              <a:buChar char="q"/>
              <a:tabLst>
                <a:tab pos="625475" algn="l"/>
              </a:tabLst>
            </a:pPr>
            <a:r>
              <a:rPr lang="en-GB" sz="2400" dirty="0"/>
              <a:t>Ask them to puts the cubes into the box in </a:t>
            </a:r>
            <a:r>
              <a:rPr lang="en-US" sz="2400" dirty="0"/>
              <a:t>ascending 	and descending order in rows.</a:t>
            </a:r>
            <a:endParaRPr lang="es-ES" sz="2400" dirty="0"/>
          </a:p>
          <a:p>
            <a:pPr lvl="0" indent="533400">
              <a:spcAft>
                <a:spcPts val="600"/>
              </a:spcAft>
              <a:buFont typeface="Wingdings" pitchFamily="2" charset="2"/>
              <a:buChar char="q"/>
              <a:tabLst>
                <a:tab pos="625475" algn="l"/>
              </a:tabLst>
            </a:pPr>
            <a:r>
              <a:rPr lang="en-GB" sz="2400" dirty="0"/>
              <a:t>Ask them to put the cubes into the box in </a:t>
            </a:r>
            <a:r>
              <a:rPr lang="en-US" sz="2400" dirty="0"/>
              <a:t>ascending 	and descending order in columns.</a:t>
            </a:r>
            <a:endParaRPr lang="es-ES" sz="2400" dirty="0"/>
          </a:p>
        </p:txBody>
      </p:sp>
      <p:pic>
        <p:nvPicPr>
          <p:cNvPr id="5" name="1 Imagen" descr="15-puzzle.sv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285728"/>
            <a:ext cx="785818" cy="7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4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357290" y="285728"/>
            <a:ext cx="54933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9.1 Fifteen-Game (Board Game)</a:t>
            </a:r>
            <a:endParaRPr lang="de-DE" sz="32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42910" y="1142984"/>
            <a:ext cx="8072494" cy="5468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5078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2400" b="1" cap="small" dirty="0"/>
              <a:t>Description of the Lesson</a:t>
            </a:r>
            <a:endParaRPr lang="es-ES" sz="2400" b="1" cap="small" dirty="0"/>
          </a:p>
          <a:p>
            <a:pPr>
              <a:spcAft>
                <a:spcPts val="600"/>
              </a:spcAft>
            </a:pPr>
            <a:r>
              <a:rPr lang="en-GB" sz="2400" dirty="0">
                <a:solidFill>
                  <a:srgbClr val="FF0000"/>
                </a:solidFill>
              </a:rPr>
              <a:t>Second part of the lesson:</a:t>
            </a:r>
            <a:endParaRPr lang="es-ES" sz="2400" dirty="0">
              <a:solidFill>
                <a:srgbClr val="FF0000"/>
              </a:solidFill>
            </a:endParaRPr>
          </a:p>
          <a:p>
            <a:pPr lvl="0" indent="533400">
              <a:spcAft>
                <a:spcPts val="600"/>
              </a:spcAft>
              <a:buFont typeface="Wingdings" pitchFamily="2" charset="2"/>
              <a:buChar char="q"/>
            </a:pPr>
            <a:r>
              <a:rPr lang="en-GB" sz="2200" dirty="0"/>
              <a:t>The teacher explains the game</a:t>
            </a:r>
            <a:endParaRPr lang="es-ES" sz="2200" dirty="0"/>
          </a:p>
          <a:p>
            <a:pPr indent="533400">
              <a:spcAft>
                <a:spcPts val="600"/>
              </a:spcAft>
              <a:buFont typeface="Wingdings" pitchFamily="2" charset="2"/>
              <a:buChar char="q"/>
              <a:tabLst>
                <a:tab pos="625475" algn="l"/>
              </a:tabLst>
            </a:pPr>
            <a:r>
              <a:rPr lang="en-GB" sz="2200" dirty="0"/>
              <a:t>One of the students is playing the game while the other 	one is watching</a:t>
            </a:r>
            <a:r>
              <a:rPr lang="en-US" sz="2200" dirty="0"/>
              <a:t>.</a:t>
            </a:r>
            <a:endParaRPr lang="es-ES" sz="2200" dirty="0"/>
          </a:p>
          <a:p>
            <a:pPr indent="533400">
              <a:spcAft>
                <a:spcPts val="600"/>
              </a:spcAft>
              <a:buFont typeface="Wingdings" pitchFamily="2" charset="2"/>
              <a:buChar char="q"/>
              <a:tabLst>
                <a:tab pos="625475" algn="l"/>
              </a:tabLst>
            </a:pPr>
            <a:r>
              <a:rPr lang="en-GB" sz="2200" dirty="0"/>
              <a:t>One of the students (the observer) put the cubes in the 	box in random order</a:t>
            </a:r>
            <a:r>
              <a:rPr lang="en-US" sz="2200" dirty="0"/>
              <a:t>.</a:t>
            </a:r>
            <a:endParaRPr lang="es-ES" sz="2200" dirty="0"/>
          </a:p>
          <a:p>
            <a:pPr indent="53340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200" dirty="0"/>
              <a:t>The teacher gives them a sheet with 6 different patterns.</a:t>
            </a:r>
            <a:endParaRPr lang="es-ES" sz="2200" dirty="0"/>
          </a:p>
          <a:p>
            <a:pPr indent="533400">
              <a:spcAft>
                <a:spcPts val="600"/>
              </a:spcAft>
              <a:buFont typeface="Wingdings" pitchFamily="2" charset="2"/>
              <a:buChar char="q"/>
              <a:tabLst>
                <a:tab pos="625475" algn="l"/>
              </a:tabLst>
            </a:pPr>
            <a:r>
              <a:rPr lang="en-US" sz="2200" dirty="0"/>
              <a:t>The other student (the player) has to place the pieces in 	order by making sliding moves that use the empty 	space.</a:t>
            </a:r>
            <a:endParaRPr lang="es-ES" sz="2200" dirty="0"/>
          </a:p>
          <a:p>
            <a:pPr lvl="0" indent="533400">
              <a:spcAft>
                <a:spcPts val="600"/>
              </a:spcAft>
              <a:buFont typeface="Wingdings" pitchFamily="2" charset="2"/>
              <a:buChar char="q"/>
              <a:tabLst>
                <a:tab pos="625475" algn="l"/>
              </a:tabLst>
            </a:pPr>
            <a:r>
              <a:rPr lang="en-GB" sz="2200" dirty="0"/>
              <a:t>The participants play several times the game changing 	roles (player and observer) trying to solve  most of the 	patterns in the sheet.</a:t>
            </a:r>
            <a:endParaRPr lang="es-ES" sz="2200" dirty="0"/>
          </a:p>
        </p:txBody>
      </p:sp>
      <p:pic>
        <p:nvPicPr>
          <p:cNvPr id="5" name="1 Imagen" descr="15-puzzle.sv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285728"/>
            <a:ext cx="785818" cy="7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4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357290" y="285728"/>
            <a:ext cx="54933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9.1 Fifteen-Game (Board Game)</a:t>
            </a:r>
            <a:endParaRPr lang="de-DE" sz="32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42910" y="1519813"/>
            <a:ext cx="8072494" cy="40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5078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2400" b="1" cap="small" dirty="0"/>
              <a:t>Useful Hints</a:t>
            </a:r>
          </a:p>
          <a:p>
            <a:endParaRPr lang="es-ES" sz="2400" b="1" cap="small" dirty="0"/>
          </a:p>
          <a:p>
            <a:pPr lvl="0" indent="533400">
              <a:spcAft>
                <a:spcPts val="600"/>
              </a:spcAft>
              <a:buFont typeface="Wingdings" pitchFamily="2" charset="2"/>
              <a:buChar char="q"/>
              <a:tabLst>
                <a:tab pos="625475" algn="l"/>
              </a:tabLst>
            </a:pPr>
            <a:r>
              <a:rPr lang="en-GB" sz="2400" dirty="0"/>
              <a:t>Make sure the students can count well and order the 	numbers in ascending and descending order.</a:t>
            </a:r>
            <a:endParaRPr lang="es-ES" sz="2400" dirty="0"/>
          </a:p>
          <a:p>
            <a:pPr lvl="0" indent="533400">
              <a:spcAft>
                <a:spcPts val="600"/>
              </a:spcAft>
              <a:buFont typeface="Wingdings" pitchFamily="2" charset="2"/>
              <a:buChar char="q"/>
              <a:tabLst>
                <a:tab pos="625475" algn="l"/>
              </a:tabLst>
            </a:pPr>
            <a:r>
              <a:rPr lang="en-GB" sz="2400" dirty="0"/>
              <a:t>Make sure the students understand the concept of row 	and column.</a:t>
            </a:r>
            <a:endParaRPr lang="es-ES" sz="2400" dirty="0"/>
          </a:p>
          <a:p>
            <a:pPr lvl="0" indent="533400">
              <a:spcAft>
                <a:spcPts val="600"/>
              </a:spcAft>
              <a:buFont typeface="Wingdings" pitchFamily="2" charset="2"/>
              <a:buChar char="q"/>
              <a:tabLst>
                <a:tab pos="625475" algn="l"/>
              </a:tabLst>
            </a:pPr>
            <a:r>
              <a:rPr lang="en-GB" sz="2400" dirty="0"/>
              <a:t>Use the first part of the lesson to explain and clarify 	these items. They must understand the underlying 	concepts; otherwise they won’t be able to play the 	game.</a:t>
            </a:r>
            <a:endParaRPr lang="es-ES" sz="2400" dirty="0"/>
          </a:p>
        </p:txBody>
      </p:sp>
      <p:pic>
        <p:nvPicPr>
          <p:cNvPr id="5" name="1 Imagen" descr="15-puzzle.sv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285728"/>
            <a:ext cx="785818" cy="7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4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357290" y="285728"/>
            <a:ext cx="54933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9.1 Fifteen-Game (Board Game)</a:t>
            </a:r>
            <a:endParaRPr lang="de-DE" sz="3200" dirty="0"/>
          </a:p>
        </p:txBody>
      </p:sp>
      <p:pic>
        <p:nvPicPr>
          <p:cNvPr id="5" name="1 Imagen" descr="15-puzzle.sv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285728"/>
            <a:ext cx="785818" cy="78581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000240"/>
            <a:ext cx="817719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Rectángulo"/>
          <p:cNvSpPr/>
          <p:nvPr/>
        </p:nvSpPr>
        <p:spPr>
          <a:xfrm>
            <a:off x="428596" y="1500174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How many </a:t>
            </a:r>
            <a:r>
              <a:rPr lang="en-GB" u="sng" dirty="0"/>
              <a:t>rows</a:t>
            </a:r>
            <a:r>
              <a:rPr lang="en-GB" dirty="0"/>
              <a:t> are there in each figure? How many </a:t>
            </a:r>
            <a:r>
              <a:rPr lang="en-GB" u="sng" dirty="0"/>
              <a:t>columns</a:t>
            </a:r>
            <a:r>
              <a:rPr lang="en-GB" dirty="0"/>
              <a:t> are there in each figure?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3571868" y="857232"/>
            <a:ext cx="1295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solidFill>
                  <a:srgbClr val="FF0000"/>
                </a:solidFill>
              </a:rPr>
              <a:t>ACTIVITIES I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000240"/>
            <a:ext cx="8215369" cy="310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7864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357290" y="285728"/>
            <a:ext cx="54933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9.1 Fifteen-Game (Board Game)</a:t>
            </a:r>
            <a:endParaRPr lang="de-DE" sz="3200" dirty="0"/>
          </a:p>
        </p:txBody>
      </p:sp>
      <p:pic>
        <p:nvPicPr>
          <p:cNvPr id="5" name="1 Imagen" descr="15-puzzle.sv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285728"/>
            <a:ext cx="785818" cy="785818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3571868" y="857232"/>
            <a:ext cx="1353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solidFill>
                  <a:srgbClr val="FF0000"/>
                </a:solidFill>
              </a:rPr>
              <a:t>ACTIVITIES II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" y="1552575"/>
            <a:ext cx="76962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643050"/>
            <a:ext cx="76581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7864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</Words>
  <Application>Microsoft Office PowerPoint</Application>
  <PresentationFormat>Bildschirmpräsentation (4:3)</PresentationFormat>
  <Paragraphs>50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MathGAMES –  Numeracy Learning Guidebook Example</dc:title>
  <dc:creator>Roland</dc:creator>
  <cp:lastModifiedBy>Roland Schneidt</cp:lastModifiedBy>
  <cp:revision>142</cp:revision>
  <dcterms:created xsi:type="dcterms:W3CDTF">2015-10-21T14:12:34Z</dcterms:created>
  <dcterms:modified xsi:type="dcterms:W3CDTF">2017-06-23T08:53:24Z</dcterms:modified>
</cp:coreProperties>
</file>